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0" d="100"/>
          <a:sy n="90" d="100"/>
        </p:scale>
        <p:origin x="48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2D715-E812-4524-A35F-68FA439D129B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C0CCE-EF4F-4C92-B58A-A03D7BAFA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5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2D715-E812-4524-A35F-68FA439D129B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C0CCE-EF4F-4C92-B58A-A03D7BAFA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047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2D715-E812-4524-A35F-68FA439D129B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C0CCE-EF4F-4C92-B58A-A03D7BAFA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360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2D715-E812-4524-A35F-68FA439D129B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C0CCE-EF4F-4C92-B58A-A03D7BAFA1E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0150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2D715-E812-4524-A35F-68FA439D129B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C0CCE-EF4F-4C92-B58A-A03D7BAFA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712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2D715-E812-4524-A35F-68FA439D129B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C0CCE-EF4F-4C92-B58A-A03D7BAFA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01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2D715-E812-4524-A35F-68FA439D129B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C0CCE-EF4F-4C92-B58A-A03D7BAFA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09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2D715-E812-4524-A35F-68FA439D129B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C0CCE-EF4F-4C92-B58A-A03D7BAFA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8915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2D715-E812-4524-A35F-68FA439D129B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C0CCE-EF4F-4C92-B58A-A03D7BAFA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22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2D715-E812-4524-A35F-68FA439D129B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C0CCE-EF4F-4C92-B58A-A03D7BAFA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753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2D715-E812-4524-A35F-68FA439D129B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C0CCE-EF4F-4C92-B58A-A03D7BAFA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963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2D715-E812-4524-A35F-68FA439D129B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C0CCE-EF4F-4C92-B58A-A03D7BAFA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4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2D715-E812-4524-A35F-68FA439D129B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C0CCE-EF4F-4C92-B58A-A03D7BAFA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873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2D715-E812-4524-A35F-68FA439D129B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C0CCE-EF4F-4C92-B58A-A03D7BAFA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164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2D715-E812-4524-A35F-68FA439D129B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C0CCE-EF4F-4C92-B58A-A03D7BAFA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00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2D715-E812-4524-A35F-68FA439D129B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C0CCE-EF4F-4C92-B58A-A03D7BAFA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705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2D715-E812-4524-A35F-68FA439D129B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C0CCE-EF4F-4C92-B58A-A03D7BAFA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016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722D715-E812-4524-A35F-68FA439D129B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C0CCE-EF4F-4C92-B58A-A03D7BAFA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427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Oshkosh_snow_removal_vehicle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antersbox.blogspot.com/2010_11_01_archive.html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Fichier:L'evoluzione_dell'automobile_Rolls_Royce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Thumbs_down_red.sv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77210&amp;picture=steam-train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brewminate.com/youth-mobilization-challenges-election-fraud-in-honduras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xploringsciencewiki.wikidot.com/toc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laprofonline.wordpress.com/lesame-di-stato/" TargetMode="Externa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Mob, mot, mov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693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518" y="451822"/>
            <a:ext cx="11596743" cy="57965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rgbClr val="FFFF00"/>
                </a:solidFill>
              </a:rPr>
              <a:t>removal (v)</a:t>
            </a:r>
            <a:r>
              <a:rPr lang="en-US" sz="4800" dirty="0"/>
              <a:t>			</a:t>
            </a:r>
          </a:p>
          <a:p>
            <a:pPr marL="0" indent="0">
              <a:buNone/>
            </a:pPr>
            <a:r>
              <a:rPr lang="en-US" sz="4800" dirty="0"/>
              <a:t>To move something away</a:t>
            </a:r>
          </a:p>
          <a:p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71366" y="3665676"/>
            <a:ext cx="3611301" cy="24032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85CD833-05E0-4311-A1D5-8509127563EF}"/>
              </a:ext>
            </a:extLst>
          </p:cNvPr>
          <p:cNvSpPr txBox="1"/>
          <p:nvPr/>
        </p:nvSpPr>
        <p:spPr>
          <a:xfrm>
            <a:off x="7271366" y="6068938"/>
            <a:ext cx="36113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commons.wikimedia.org/wiki/File:Oshkosh_snow_removal_vehicle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07810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398034"/>
            <a:ext cx="10789919" cy="58503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>
                <a:solidFill>
                  <a:srgbClr val="FFFF00"/>
                </a:solidFill>
              </a:rPr>
              <a:t>Mov, mot, mob	</a:t>
            </a:r>
            <a:r>
              <a:rPr lang="en-US" sz="5400" dirty="0"/>
              <a:t>		</a:t>
            </a:r>
          </a:p>
          <a:p>
            <a:pPr marL="0" indent="0">
              <a:buNone/>
            </a:pPr>
            <a:r>
              <a:rPr lang="en-US" sz="5400" dirty="0"/>
              <a:t>Turn and talk:  what is the meaning of this root?</a:t>
            </a:r>
          </a:p>
          <a:p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058094" y="2700687"/>
            <a:ext cx="3880205" cy="35164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ED4B0C-4A9B-479D-9E26-CC7A901E4D30}"/>
              </a:ext>
            </a:extLst>
          </p:cNvPr>
          <p:cNvSpPr txBox="1"/>
          <p:nvPr/>
        </p:nvSpPr>
        <p:spPr>
          <a:xfrm>
            <a:off x="8058094" y="6217122"/>
            <a:ext cx="38802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rantersbox.blogspot.com/2010_11_01_archive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3081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426" y="528022"/>
            <a:ext cx="9403742" cy="57956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err="1">
                <a:solidFill>
                  <a:srgbClr val="FFFF00"/>
                </a:solidFill>
              </a:rPr>
              <a:t>automoblie</a:t>
            </a:r>
            <a:r>
              <a:rPr lang="en-US" sz="4800" dirty="0">
                <a:solidFill>
                  <a:srgbClr val="FFFF00"/>
                </a:solidFill>
              </a:rPr>
              <a:t> (n)</a:t>
            </a:r>
            <a:r>
              <a:rPr lang="en-US" sz="4800" dirty="0"/>
              <a:t>	</a:t>
            </a:r>
          </a:p>
          <a:p>
            <a:pPr marL="0" indent="0">
              <a:buNone/>
            </a:pPr>
            <a:r>
              <a:rPr lang="en-US" sz="4800" dirty="0"/>
              <a:t>A self propelled passenger vehicle that </a:t>
            </a:r>
            <a:r>
              <a:rPr lang="en-US" sz="4800" dirty="0">
                <a:solidFill>
                  <a:srgbClr val="FFFF00"/>
                </a:solidFill>
              </a:rPr>
              <a:t>moves</a:t>
            </a:r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 bwMode="auto">
          <a:xfrm>
            <a:off x="5666296" y="2921118"/>
            <a:ext cx="4536779" cy="340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8E5DC3-AFB4-439D-B6B5-ED953E277033}"/>
              </a:ext>
            </a:extLst>
          </p:cNvPr>
          <p:cNvSpPr txBox="1"/>
          <p:nvPr/>
        </p:nvSpPr>
        <p:spPr>
          <a:xfrm>
            <a:off x="5666296" y="6323703"/>
            <a:ext cx="45367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fr.wikipedia.org/wiki/Fichier:L'evoluzione_dell'automobile_Rolls_Royce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63265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793" y="559398"/>
            <a:ext cx="10069157" cy="5721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rgbClr val="FFFF00"/>
                </a:solidFill>
              </a:rPr>
              <a:t>demote (v)</a:t>
            </a:r>
            <a:r>
              <a:rPr lang="en-US" sz="4800" dirty="0"/>
              <a:t>			</a:t>
            </a:r>
          </a:p>
          <a:p>
            <a:pPr marL="0" indent="0">
              <a:buNone/>
            </a:pPr>
            <a:r>
              <a:rPr lang="en-US" sz="4800" dirty="0"/>
              <a:t>to </a:t>
            </a:r>
            <a:r>
              <a:rPr lang="en-US" sz="4800" dirty="0">
                <a:solidFill>
                  <a:srgbClr val="FFFF00"/>
                </a:solidFill>
              </a:rPr>
              <a:t>move</a:t>
            </a:r>
            <a:r>
              <a:rPr lang="en-US" sz="4800" dirty="0"/>
              <a:t> down in grade, rank, or status</a:t>
            </a:r>
          </a:p>
          <a:p>
            <a:endParaRPr lang="en-US" sz="48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 bwMode="auto">
          <a:xfrm>
            <a:off x="6704167" y="2807746"/>
            <a:ext cx="2585259" cy="334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AFC446-6F7D-4C5E-92A5-5A427B5EF692}"/>
              </a:ext>
            </a:extLst>
          </p:cNvPr>
          <p:cNvSpPr txBox="1"/>
          <p:nvPr/>
        </p:nvSpPr>
        <p:spPr>
          <a:xfrm>
            <a:off x="6704167" y="6151581"/>
            <a:ext cx="2585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commons.wikimedia.org/wiki/File:Thumbs_down_red.sv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04332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6" y="462578"/>
            <a:ext cx="11026589" cy="5732032"/>
          </a:xfrm>
        </p:spPr>
        <p:txBody>
          <a:bodyPr/>
          <a:lstStyle/>
          <a:p>
            <a:pPr marL="0" indent="0">
              <a:buNone/>
            </a:pPr>
            <a:r>
              <a:rPr lang="en-US" sz="4800" b="1" dirty="0">
                <a:solidFill>
                  <a:srgbClr val="FFFF00"/>
                </a:solidFill>
              </a:rPr>
              <a:t>locomotion (n)	</a:t>
            </a:r>
          </a:p>
          <a:p>
            <a:pPr marL="0" indent="0">
              <a:buNone/>
            </a:pPr>
            <a:r>
              <a:rPr lang="en-US" sz="4800" dirty="0"/>
              <a:t>Ability to </a:t>
            </a:r>
            <a:r>
              <a:rPr lang="en-US" sz="4800" dirty="0">
                <a:solidFill>
                  <a:srgbClr val="FFFF00"/>
                </a:solidFill>
              </a:rPr>
              <a:t>move</a:t>
            </a:r>
            <a:r>
              <a:rPr lang="en-US" sz="4800" dirty="0"/>
              <a:t> from place to place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 bwMode="auto">
          <a:xfrm>
            <a:off x="6046879" y="2636642"/>
            <a:ext cx="3817625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45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792" y="408792"/>
            <a:ext cx="11284770" cy="5839608"/>
          </a:xfrm>
        </p:spPr>
        <p:txBody>
          <a:bodyPr/>
          <a:lstStyle/>
          <a:p>
            <a:pPr marL="0" indent="0">
              <a:buNone/>
            </a:pPr>
            <a:r>
              <a:rPr lang="en-US" sz="4800" b="1" dirty="0">
                <a:solidFill>
                  <a:srgbClr val="FFFF00"/>
                </a:solidFill>
              </a:rPr>
              <a:t>mobile (adj.)	mobility (n)</a:t>
            </a:r>
            <a:endParaRPr lang="en-US" sz="4800" dirty="0"/>
          </a:p>
          <a:p>
            <a:pPr marL="0" indent="0">
              <a:buNone/>
            </a:pPr>
            <a:r>
              <a:rPr lang="en-US" sz="4800" dirty="0"/>
              <a:t>Capable of moving or being moved; quality of being</a:t>
            </a:r>
          </a:p>
          <a:p>
            <a:pPr marL="0" indent="0">
              <a:buNone/>
            </a:pPr>
            <a:r>
              <a:rPr lang="en-US" sz="4800" dirty="0"/>
              <a:t>able to move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0711" y="2196240"/>
            <a:ext cx="5433202" cy="40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61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033" y="365760"/>
            <a:ext cx="11220225" cy="5882639"/>
          </a:xfrm>
        </p:spPr>
        <p:txBody>
          <a:bodyPr/>
          <a:lstStyle/>
          <a:p>
            <a:pPr marL="0" indent="0">
              <a:buNone/>
            </a:pPr>
            <a:r>
              <a:rPr lang="en-US" sz="4800" b="1" dirty="0">
                <a:solidFill>
                  <a:srgbClr val="FFFF00"/>
                </a:solidFill>
              </a:rPr>
              <a:t>mobilize (v)	</a:t>
            </a:r>
          </a:p>
          <a:p>
            <a:pPr marL="0" indent="0">
              <a:buNone/>
            </a:pPr>
            <a:r>
              <a:rPr lang="en-US" sz="4000" dirty="0"/>
              <a:t>O move people or things around for a purpose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23517" y="2695855"/>
            <a:ext cx="4858531" cy="32390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9A3409-358C-4946-8479-C91CFF3C860E}"/>
              </a:ext>
            </a:extLst>
          </p:cNvPr>
          <p:cNvSpPr txBox="1"/>
          <p:nvPr/>
        </p:nvSpPr>
        <p:spPr>
          <a:xfrm>
            <a:off x="5723517" y="5934876"/>
            <a:ext cx="48585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brewminate.com/youth-mobilization-challenges-election-fraud-in-honduras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73278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094" y="430306"/>
            <a:ext cx="11101892" cy="58180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rgbClr val="FFFF00"/>
                </a:solidFill>
              </a:rPr>
              <a:t>motion (n)</a:t>
            </a:r>
            <a:r>
              <a:rPr lang="en-US" sz="4800" dirty="0"/>
              <a:t>	</a:t>
            </a:r>
          </a:p>
          <a:p>
            <a:pPr marL="0" indent="0">
              <a:buNone/>
            </a:pPr>
            <a:r>
              <a:rPr lang="en-US" sz="4800" dirty="0"/>
              <a:t>The act or process of changing place or</a:t>
            </a:r>
          </a:p>
          <a:p>
            <a:pPr marL="0" indent="0">
              <a:buNone/>
            </a:pPr>
            <a:r>
              <a:rPr lang="en-US" sz="4800" dirty="0"/>
              <a:t>position; the </a:t>
            </a:r>
          </a:p>
          <a:p>
            <a:pPr marL="0" indent="0">
              <a:buNone/>
            </a:pPr>
            <a:r>
              <a:rPr lang="en-US" sz="4800" dirty="0"/>
              <a:t>ability or </a:t>
            </a:r>
          </a:p>
          <a:p>
            <a:pPr marL="0" indent="0">
              <a:buNone/>
            </a:pPr>
            <a:r>
              <a:rPr lang="en-US" sz="4800" dirty="0"/>
              <a:t>power to </a:t>
            </a:r>
          </a:p>
          <a:p>
            <a:pPr marL="0" indent="0">
              <a:buNone/>
            </a:pPr>
            <a:r>
              <a:rPr lang="en-US" sz="4800" dirty="0"/>
              <a:t>move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815" y="2148111"/>
            <a:ext cx="5716738" cy="440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58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344246"/>
            <a:ext cx="11532198" cy="5904154"/>
          </a:xfrm>
        </p:spPr>
        <p:txBody>
          <a:bodyPr/>
          <a:lstStyle/>
          <a:p>
            <a:pPr marL="0" indent="0">
              <a:buNone/>
            </a:pPr>
            <a:r>
              <a:rPr lang="en-US" sz="4800" b="1" dirty="0">
                <a:solidFill>
                  <a:srgbClr val="FFFF00"/>
                </a:solidFill>
              </a:rPr>
              <a:t>motivate (v)	</a:t>
            </a:r>
          </a:p>
          <a:p>
            <a:pPr marL="0" indent="0">
              <a:buNone/>
            </a:pPr>
            <a:r>
              <a:rPr lang="en-US" sz="4800" dirty="0"/>
              <a:t>To cause a person to move into action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31859" y="3018342"/>
            <a:ext cx="3986885" cy="24732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71E585-BAF3-4A3F-8847-AB20590DFAC6}"/>
              </a:ext>
            </a:extLst>
          </p:cNvPr>
          <p:cNvSpPr txBox="1"/>
          <p:nvPr/>
        </p:nvSpPr>
        <p:spPr>
          <a:xfrm>
            <a:off x="6131859" y="5491572"/>
            <a:ext cx="39868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exploringsciencewiki.wikidot.com/toc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35779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821" y="462580"/>
            <a:ext cx="11274013" cy="5785820"/>
          </a:xfrm>
        </p:spPr>
        <p:txBody>
          <a:bodyPr/>
          <a:lstStyle/>
          <a:p>
            <a:pPr marL="0" indent="0">
              <a:buNone/>
            </a:pPr>
            <a:r>
              <a:rPr lang="en-US" sz="4800" b="1" dirty="0">
                <a:solidFill>
                  <a:srgbClr val="FFFF00"/>
                </a:solidFill>
              </a:rPr>
              <a:t>Promote (v)	</a:t>
            </a:r>
          </a:p>
          <a:p>
            <a:pPr marL="0" indent="0">
              <a:buNone/>
            </a:pPr>
            <a:r>
              <a:rPr lang="en-US" sz="4000" dirty="0"/>
              <a:t>to raise or move to a higher grade, rank, or job; to advocate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24656" y="3265314"/>
            <a:ext cx="3810000" cy="25649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533B0B-274D-4689-A011-EE445D816B58}"/>
              </a:ext>
            </a:extLst>
          </p:cNvPr>
          <p:cNvSpPr txBox="1"/>
          <p:nvPr/>
        </p:nvSpPr>
        <p:spPr>
          <a:xfrm>
            <a:off x="7224656" y="5830277"/>
            <a:ext cx="381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laprofonline.wordpress.com/lesame-di-stato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90643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43</TotalTime>
  <Words>116</Words>
  <Application>Microsoft Office PowerPoint</Application>
  <PresentationFormat>Widescreen</PresentationFormat>
  <Paragraphs>35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</vt:lpstr>
      <vt:lpstr>Mob, mot, mov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Port-</dc:title>
  <dc:creator>Leanne Falconer</dc:creator>
  <cp:lastModifiedBy>Cathy Laurence</cp:lastModifiedBy>
  <cp:revision>7</cp:revision>
  <dcterms:created xsi:type="dcterms:W3CDTF">2018-12-20T16:10:37Z</dcterms:created>
  <dcterms:modified xsi:type="dcterms:W3CDTF">2019-09-10T17:09:49Z</dcterms:modified>
</cp:coreProperties>
</file>