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29" d="100"/>
          <a:sy n="29" d="100"/>
        </p:scale>
        <p:origin x="15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5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4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60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0150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12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01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09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915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2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53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63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4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7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6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0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05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1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722D715-E812-4524-A35F-68FA439D129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427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Root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93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500" dirty="0" err="1">
                <a:solidFill>
                  <a:srgbClr val="FFFF00"/>
                </a:solidFill>
              </a:rPr>
              <a:t>ject</a:t>
            </a:r>
            <a:endParaRPr lang="en-US" sz="265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37102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500" dirty="0"/>
              <a:t>throw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88752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500" dirty="0">
                <a:solidFill>
                  <a:srgbClr val="FFFF00"/>
                </a:solidFill>
              </a:rPr>
              <a:t>port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13082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500" dirty="0"/>
              <a:t>carry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19412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>
                <a:solidFill>
                  <a:srgbClr val="FFFF00"/>
                </a:solidFill>
              </a:rPr>
              <a:t>mis, </a:t>
            </a:r>
            <a:r>
              <a:rPr lang="en-US" sz="18400" dirty="0" err="1">
                <a:solidFill>
                  <a:srgbClr val="FFFF00"/>
                </a:solidFill>
              </a:rPr>
              <a:t>mit</a:t>
            </a:r>
            <a:endParaRPr lang="en-US" sz="18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1891738" y="440984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04227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500" dirty="0"/>
              <a:t>send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84023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2100" dirty="0">
                <a:solidFill>
                  <a:srgbClr val="FFFF00"/>
                </a:solidFill>
              </a:rPr>
              <a:t>graph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17987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/>
              <a:t>writing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30939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5300" dirty="0" err="1">
                <a:solidFill>
                  <a:srgbClr val="FFFF00"/>
                </a:solidFill>
              </a:rPr>
              <a:t>Jur</a:t>
            </a:r>
            <a:r>
              <a:rPr lang="en-US" sz="15300" dirty="0">
                <a:solidFill>
                  <a:srgbClr val="FFFF00"/>
                </a:solidFill>
              </a:rPr>
              <a:t>, jus, </a:t>
            </a:r>
            <a:r>
              <a:rPr lang="en-US" sz="15300" dirty="0" err="1">
                <a:solidFill>
                  <a:srgbClr val="FFFF00"/>
                </a:solidFill>
              </a:rPr>
              <a:t>jud</a:t>
            </a:r>
            <a:endParaRPr lang="en-US" sz="153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26149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/>
              <a:t>writing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8217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500" dirty="0">
                <a:solidFill>
                  <a:srgbClr val="FFFF00"/>
                </a:solidFill>
              </a:rPr>
              <a:t>ped</a:t>
            </a:r>
            <a:endParaRPr lang="en-US" sz="265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63265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>
                <a:solidFill>
                  <a:srgbClr val="FFFF00"/>
                </a:solidFill>
              </a:rPr>
              <a:t>cred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82835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/>
              <a:t>believe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25441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>
                <a:solidFill>
                  <a:srgbClr val="FFFF00"/>
                </a:solidFill>
              </a:rPr>
              <a:t>mal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97859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2800" dirty="0"/>
              <a:t>Bad, worse, abnormal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56906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2800" dirty="0">
                <a:solidFill>
                  <a:srgbClr val="FFFF00"/>
                </a:solidFill>
              </a:rPr>
              <a:t>ben, bene, bon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41427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/>
              <a:t>Good, well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87068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2800" dirty="0">
                <a:solidFill>
                  <a:srgbClr val="FFFF00"/>
                </a:solidFill>
              </a:rPr>
              <a:t>Mob, mot, move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80477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/>
              <a:t>move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496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>
                <a:solidFill>
                  <a:srgbClr val="FFFF00"/>
                </a:solidFill>
              </a:rPr>
              <a:t>grad, </a:t>
            </a:r>
            <a:r>
              <a:rPr lang="en-US" sz="18400" dirty="0" err="1">
                <a:solidFill>
                  <a:srgbClr val="FFFF00"/>
                </a:solidFill>
              </a:rPr>
              <a:t>gress</a:t>
            </a:r>
            <a:endParaRPr lang="en-US" sz="18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08448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/>
              <a:t>step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76066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500" dirty="0"/>
              <a:t>foot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88284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>
                <a:solidFill>
                  <a:srgbClr val="FFFF00"/>
                </a:solidFill>
              </a:rPr>
              <a:t>pos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24446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5" y="778213"/>
            <a:ext cx="10907765" cy="55454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5300" dirty="0"/>
              <a:t>To place or put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2114925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>
                <a:solidFill>
                  <a:srgbClr val="FFFF00"/>
                </a:solidFill>
              </a:rPr>
              <a:t>Sed, </a:t>
            </a:r>
            <a:r>
              <a:rPr lang="en-US" sz="18400" dirty="0" err="1">
                <a:solidFill>
                  <a:srgbClr val="FFFF00"/>
                </a:solidFill>
              </a:rPr>
              <a:t>sid</a:t>
            </a:r>
            <a:r>
              <a:rPr lang="en-US" sz="18400" dirty="0">
                <a:solidFill>
                  <a:srgbClr val="FFFF00"/>
                </a:solidFill>
              </a:rPr>
              <a:t>, </a:t>
            </a:r>
            <a:r>
              <a:rPr lang="en-US" sz="18400" dirty="0" err="1">
                <a:solidFill>
                  <a:srgbClr val="FFFF00"/>
                </a:solidFill>
              </a:rPr>
              <a:t>sess</a:t>
            </a:r>
            <a:endParaRPr lang="en-US" sz="18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0806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11121774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/>
              <a:t>To sit; settle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32141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>
                <a:solidFill>
                  <a:srgbClr val="FFFF00"/>
                </a:solidFill>
              </a:rPr>
              <a:t>log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55656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5" y="765544"/>
            <a:ext cx="11141229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0700" dirty="0"/>
              <a:t>Word, idea, reason, speech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26117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5" y="765544"/>
            <a:ext cx="11141229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2800" dirty="0">
                <a:solidFill>
                  <a:srgbClr val="FFFF00"/>
                </a:solidFill>
              </a:rPr>
              <a:t>ono, </a:t>
            </a:r>
            <a:r>
              <a:rPr lang="en-US" sz="12800" dirty="0" err="1">
                <a:solidFill>
                  <a:srgbClr val="FFFF00"/>
                </a:solidFill>
              </a:rPr>
              <a:t>nym</a:t>
            </a:r>
            <a:r>
              <a:rPr lang="en-US" sz="12800" dirty="0">
                <a:solidFill>
                  <a:srgbClr val="FFFF00"/>
                </a:solidFill>
              </a:rPr>
              <a:t>, </a:t>
            </a:r>
            <a:r>
              <a:rPr lang="en-US" sz="12800" dirty="0" err="1">
                <a:solidFill>
                  <a:srgbClr val="FFFF00"/>
                </a:solidFill>
              </a:rPr>
              <a:t>onym</a:t>
            </a:r>
            <a:endParaRPr lang="en-US" sz="12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38281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/>
              <a:t>Word, name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69251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5" y="765544"/>
            <a:ext cx="10927221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5300" dirty="0" err="1">
                <a:solidFill>
                  <a:srgbClr val="FFFF00"/>
                </a:solidFill>
              </a:rPr>
              <a:t>tain</a:t>
            </a:r>
            <a:r>
              <a:rPr lang="en-US" sz="15300" dirty="0">
                <a:solidFill>
                  <a:srgbClr val="FFFF00"/>
                </a:solidFill>
              </a:rPr>
              <a:t>, ten, tent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402789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/>
              <a:t>hold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82421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5300" dirty="0">
                <a:solidFill>
                  <a:srgbClr val="FFFF00"/>
                </a:solidFill>
              </a:rPr>
              <a:t>man</a:t>
            </a:r>
          </a:p>
          <a:p>
            <a:pPr marL="0" indent="0" algn="ctr">
              <a:buNone/>
            </a:pPr>
            <a:r>
              <a:rPr lang="en-US" sz="15300" dirty="0" err="1">
                <a:solidFill>
                  <a:srgbClr val="FFFF00"/>
                </a:solidFill>
              </a:rPr>
              <a:t>manu</a:t>
            </a:r>
            <a:endParaRPr lang="en-US" sz="153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00384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 err="1">
                <a:solidFill>
                  <a:srgbClr val="FFFF00"/>
                </a:solidFill>
              </a:rPr>
              <a:t>fer</a:t>
            </a:r>
            <a:endParaRPr lang="en-US" sz="18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55856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5" y="765544"/>
            <a:ext cx="11141229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0700" dirty="0"/>
              <a:t>To carry, bear, bring together</a:t>
            </a:r>
            <a:endParaRPr lang="en-US" sz="184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95610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>
                <a:solidFill>
                  <a:srgbClr val="FFFF00"/>
                </a:solidFill>
              </a:rPr>
              <a:t>cap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80446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/>
              <a:t>Take, seize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53989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5" y="765544"/>
            <a:ext cx="10611411" cy="54013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 err="1">
                <a:solidFill>
                  <a:srgbClr val="FFFF00"/>
                </a:solidFill>
              </a:rPr>
              <a:t>pel</a:t>
            </a:r>
            <a:r>
              <a:rPr lang="en-US" sz="18400" dirty="0">
                <a:solidFill>
                  <a:srgbClr val="FFFF00"/>
                </a:solidFill>
              </a:rPr>
              <a:t>, </a:t>
            </a:r>
            <a:r>
              <a:rPr lang="en-US" sz="18400" dirty="0" err="1">
                <a:solidFill>
                  <a:srgbClr val="FFFF00"/>
                </a:solidFill>
              </a:rPr>
              <a:t>puls</a:t>
            </a:r>
            <a:endParaRPr lang="en-US" sz="18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30887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5" y="765544"/>
            <a:ext cx="10600779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2800" dirty="0"/>
              <a:t>drive, driven, force</a:t>
            </a:r>
            <a:endParaRPr lang="en-US" sz="184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24194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>
                <a:solidFill>
                  <a:srgbClr val="FFFF00"/>
                </a:solidFill>
              </a:rPr>
              <a:t>pend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96492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11036714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2800" dirty="0"/>
              <a:t>Hang, weigh, pay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38255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>
                <a:solidFill>
                  <a:srgbClr val="FFFF00"/>
                </a:solidFill>
              </a:rPr>
              <a:t>stat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3923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11121774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0700" dirty="0"/>
              <a:t>Stay, position, </a:t>
            </a:r>
          </a:p>
          <a:p>
            <a:pPr marL="0" indent="0" algn="ctr">
              <a:buNone/>
            </a:pPr>
            <a:r>
              <a:rPr lang="en-US" sz="10700" dirty="0"/>
              <a:t>to know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71629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500" dirty="0"/>
              <a:t>hand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7034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 err="1">
                <a:solidFill>
                  <a:srgbClr val="FFFF00"/>
                </a:solidFill>
              </a:rPr>
              <a:t>cogn</a:t>
            </a:r>
            <a:r>
              <a:rPr lang="en-US" sz="18400" dirty="0">
                <a:solidFill>
                  <a:srgbClr val="FFFF00"/>
                </a:solidFill>
              </a:rPr>
              <a:t>, sci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53057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1082406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2800" dirty="0"/>
              <a:t>To know; knowledge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81266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>
                <a:solidFill>
                  <a:srgbClr val="FFFF00"/>
                </a:solidFill>
              </a:rPr>
              <a:t>Sens, sent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03452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/>
              <a:t>Feel, be aware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72567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>
                <a:solidFill>
                  <a:srgbClr val="FFFF00"/>
                </a:solidFill>
              </a:rPr>
              <a:t>Duc, duct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77309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>
                <a:solidFill>
                  <a:srgbClr val="FFFF00"/>
                </a:solidFill>
              </a:rPr>
              <a:t>Duc, duct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84348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2800" dirty="0"/>
              <a:t>Lead, take, bring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02379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>
                <a:solidFill>
                  <a:srgbClr val="FFFF00"/>
                </a:solidFill>
              </a:rPr>
              <a:t>Flu, flux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7817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/>
              <a:t>to flow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33112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5300" dirty="0" err="1">
                <a:solidFill>
                  <a:srgbClr val="FFFF00"/>
                </a:solidFill>
              </a:rPr>
              <a:t>Aud</a:t>
            </a:r>
            <a:r>
              <a:rPr lang="en-US" sz="15300" dirty="0">
                <a:solidFill>
                  <a:srgbClr val="FFFF00"/>
                </a:solidFill>
              </a:rPr>
              <a:t>, son, </a:t>
            </a:r>
            <a:r>
              <a:rPr lang="en-US" sz="15300" dirty="0" err="1">
                <a:solidFill>
                  <a:srgbClr val="FFFF00"/>
                </a:solidFill>
              </a:rPr>
              <a:t>phon</a:t>
            </a:r>
            <a:endParaRPr lang="en-US" sz="153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4990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500" dirty="0">
                <a:solidFill>
                  <a:srgbClr val="FFFF00"/>
                </a:solidFill>
              </a:rPr>
              <a:t>spec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421670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5300" dirty="0"/>
              <a:t>Sound, to hear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8335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2800" dirty="0">
                <a:solidFill>
                  <a:srgbClr val="FFFF00"/>
                </a:solidFill>
              </a:rPr>
              <a:t>tact, tang, tag, </a:t>
            </a:r>
            <a:r>
              <a:rPr lang="en-US" sz="12800" dirty="0" err="1">
                <a:solidFill>
                  <a:srgbClr val="FFFF00"/>
                </a:solidFill>
              </a:rPr>
              <a:t>tig</a:t>
            </a:r>
            <a:endParaRPr lang="en-US" sz="12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92995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5300" dirty="0"/>
              <a:t>touch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25473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11079244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5300" dirty="0" err="1">
                <a:solidFill>
                  <a:srgbClr val="FFFF00"/>
                </a:solidFill>
              </a:rPr>
              <a:t>Clud</a:t>
            </a:r>
            <a:r>
              <a:rPr lang="en-US" sz="15300" dirty="0">
                <a:solidFill>
                  <a:srgbClr val="FFFF00"/>
                </a:solidFill>
              </a:rPr>
              <a:t>, </a:t>
            </a:r>
            <a:r>
              <a:rPr lang="en-US" sz="15300" dirty="0" err="1">
                <a:solidFill>
                  <a:srgbClr val="FFFF00"/>
                </a:solidFill>
              </a:rPr>
              <a:t>clus</a:t>
            </a:r>
            <a:r>
              <a:rPr lang="en-US" sz="15300" dirty="0">
                <a:solidFill>
                  <a:srgbClr val="FFFF00"/>
                </a:solidFill>
              </a:rPr>
              <a:t>, </a:t>
            </a:r>
            <a:r>
              <a:rPr lang="en-US" sz="15300" dirty="0" err="1">
                <a:solidFill>
                  <a:srgbClr val="FFFF00"/>
                </a:solidFill>
              </a:rPr>
              <a:t>claus</a:t>
            </a:r>
            <a:endParaRPr lang="en-US" sz="153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415510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5300" dirty="0"/>
              <a:t>To close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73676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11206834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2800" dirty="0" err="1">
                <a:solidFill>
                  <a:srgbClr val="FFFF00"/>
                </a:solidFill>
              </a:rPr>
              <a:t>Spond</a:t>
            </a:r>
            <a:r>
              <a:rPr lang="en-US" sz="12800" dirty="0">
                <a:solidFill>
                  <a:srgbClr val="FFFF00"/>
                </a:solidFill>
              </a:rPr>
              <a:t>, </a:t>
            </a:r>
            <a:r>
              <a:rPr lang="en-US" sz="12800" dirty="0" err="1">
                <a:solidFill>
                  <a:srgbClr val="FFFF00"/>
                </a:solidFill>
              </a:rPr>
              <a:t>spons</a:t>
            </a:r>
            <a:r>
              <a:rPr lang="en-US" sz="12800" dirty="0">
                <a:solidFill>
                  <a:srgbClr val="FFFF00"/>
                </a:solidFill>
              </a:rPr>
              <a:t>, </a:t>
            </a:r>
            <a:r>
              <a:rPr lang="en-US" sz="12800" dirty="0" err="1">
                <a:solidFill>
                  <a:srgbClr val="FFFF00"/>
                </a:solidFill>
              </a:rPr>
              <a:t>spous</a:t>
            </a:r>
            <a:endParaRPr lang="en-US" sz="12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54360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0700" dirty="0"/>
              <a:t>Promise, answer for, pledge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68068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/>
              <a:t>See</a:t>
            </a:r>
          </a:p>
          <a:p>
            <a:pPr marL="0" indent="0" algn="ctr">
              <a:buNone/>
            </a:pPr>
            <a:r>
              <a:rPr lang="en-US" sz="18400" dirty="0"/>
              <a:t>look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419547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500" dirty="0" err="1">
                <a:solidFill>
                  <a:srgbClr val="FFFF00"/>
                </a:solidFill>
              </a:rPr>
              <a:t>dict</a:t>
            </a:r>
            <a:endParaRPr lang="en-US" sz="265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08114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2100" dirty="0"/>
              <a:t>speak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58143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2638</TotalTime>
  <Words>838</Words>
  <Application>Microsoft Office PowerPoint</Application>
  <PresentationFormat>Widescreen</PresentationFormat>
  <Paragraphs>199</Paragraphs>
  <Slides>66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0" baseType="lpstr">
      <vt:lpstr>Arial</vt:lpstr>
      <vt:lpstr>Century Gothic</vt:lpstr>
      <vt:lpstr>Wingdings 3</vt:lpstr>
      <vt:lpstr>Ion</vt:lpstr>
      <vt:lpstr>Root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Port-</dc:title>
  <dc:creator>Leanne Falconer</dc:creator>
  <cp:lastModifiedBy>Karen Belleau</cp:lastModifiedBy>
  <cp:revision>14</cp:revision>
  <dcterms:created xsi:type="dcterms:W3CDTF">2018-12-20T16:10:37Z</dcterms:created>
  <dcterms:modified xsi:type="dcterms:W3CDTF">2019-09-25T14:09:29Z</dcterms:modified>
</cp:coreProperties>
</file>